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3"/>
  </p:notesMasterIdLst>
  <p:sldIdLst>
    <p:sldId id="377" r:id="rId2"/>
    <p:sldId id="257" r:id="rId3"/>
    <p:sldId id="258" r:id="rId4"/>
    <p:sldId id="416" r:id="rId5"/>
    <p:sldId id="420" r:id="rId6"/>
    <p:sldId id="410" r:id="rId7"/>
    <p:sldId id="418" r:id="rId8"/>
    <p:sldId id="412" r:id="rId9"/>
    <p:sldId id="422" r:id="rId10"/>
    <p:sldId id="419" r:id="rId11"/>
    <p:sldId id="37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74D"/>
    <a:srgbClr val="00E663"/>
    <a:srgbClr val="001428"/>
    <a:srgbClr val="00A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327"/>
  </p:normalViewPr>
  <p:slideViewPr>
    <p:cSldViewPr snapToGrid="0" snapToObjects="1" showGuides="1">
      <p:cViewPr varScale="1">
        <p:scale>
          <a:sx n="157" d="100"/>
          <a:sy n="157" d="100"/>
        </p:scale>
        <p:origin x="156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2DA2-1A48-ED4A-AD88-1FB001272130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E9679-A6D5-EE45-B4F9-8773F3C06D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78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Licht, dunkel, Schild, fliegend enthält.&#10;&#10;Automatisch generierte Beschreibung">
            <a:extLst>
              <a:ext uri="{FF2B5EF4-FFF2-40B4-BE49-F238E27FC236}">
                <a16:creationId xmlns:a16="http://schemas.microsoft.com/office/drawing/2014/main" id="{7B894E7C-1248-9142-BEDA-67BC464A3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D9AED3E-49F3-CB4B-9D13-05491E48706F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08D58E3-C1EF-9E45-BBC6-81192D40B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F204D27-7E64-4D43-90FE-09CECFB17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8" name="Grafik 15">
            <a:extLst>
              <a:ext uri="{FF2B5EF4-FFF2-40B4-BE49-F238E27FC236}">
                <a16:creationId xmlns:a16="http://schemas.microsoft.com/office/drawing/2014/main" id="{99A163BE-4972-6F42-9DF4-A6FFCAE58C75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95847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ieß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7B716B33-2FE5-AB4F-99AC-CF706E04239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4C65D3C-BC11-A142-8FD7-D78B859217B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BB8F81-5144-234D-8277-E9B341470F10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CABE7F5B-B69F-0548-BEC1-D0DC04CD3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2" name="Textplatzhalter 3" title="AGENDA">
            <a:extLst>
              <a:ext uri="{FF2B5EF4-FFF2-40B4-BE49-F238E27FC236}">
                <a16:creationId xmlns:a16="http://schemas.microsoft.com/office/drawing/2014/main" id="{C22489C7-B689-C04C-B776-E414F2CD3DF3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8774" y="1172256"/>
            <a:ext cx="6485341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CC10FF3-5D0B-7E4E-A9C3-62340AAA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50C23936-418E-0641-9858-CB40F66CC29C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1ACACC98-2624-9C4C-9377-EF1BB396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13BA0CE3-0793-B54F-9F03-60D5902440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38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2160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22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Bullets +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 title="AGENDA">
            <a:extLst>
              <a:ext uri="{FF2B5EF4-FFF2-40B4-BE49-F238E27FC236}">
                <a16:creationId xmlns:a16="http://schemas.microsoft.com/office/drawing/2014/main" id="{95DA2E4A-5311-6C46-9992-35D1EFD8DC0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192838" y="1162911"/>
            <a:ext cx="2592385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8CDD9434-8F2E-9541-9EE3-B6B2B058ED0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8776" y="1172256"/>
            <a:ext cx="5492945" cy="3523570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83092680-30DF-2E44-8A6C-C59277D0334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800"/>
              </a:spcBef>
              <a:buClr>
                <a:srgbClr val="01274D"/>
              </a:buClr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8217058C-90F4-0C44-B931-D4A54C4061D4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8254429-EC9E-944D-81CB-09B65B563C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8009AF6-3FC1-B14C-BDDF-2EA479B16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E12C78A2-7750-B343-A91F-501B5F79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F23A6D8B-651E-5A4A-A622-E93D2F2CFA07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5034C477-E610-A24C-9A54-5C8EFBA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86EFF812-B43F-DC4A-B17C-85BAA6B7C7F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96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1">
          <p15:clr>
            <a:srgbClr val="FBAE40"/>
          </p15:clr>
        </p15:guide>
        <p15:guide id="2" orient="horz" pos="1351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2160">
          <p15:clr>
            <a:srgbClr val="FBAE40"/>
          </p15:clr>
        </p15:guide>
        <p15:guide id="6" pos="2075">
          <p15:clr>
            <a:srgbClr val="FBAE40"/>
          </p15:clr>
        </p15:guide>
        <p15:guide id="7" pos="2245">
          <p15:clr>
            <a:srgbClr val="FBAE40"/>
          </p15:clr>
        </p15:guide>
        <p15:guide id="8" orient="horz" pos="1266">
          <p15:clr>
            <a:srgbClr val="FBAE40"/>
          </p15:clr>
        </p15:guide>
        <p15:guide id="9" orient="horz" pos="1436">
          <p15:clr>
            <a:srgbClr val="FBAE40"/>
          </p15:clr>
        </p15:guide>
        <p15:guide id="11" pos="2926">
          <p15:clr>
            <a:srgbClr val="FBAE40"/>
          </p15:clr>
        </p15:guide>
        <p15:guide id="12" orient="horz" pos="178">
          <p15:clr>
            <a:srgbClr val="FBAE40"/>
          </p15:clr>
        </p15:guide>
        <p15:guide id="13" orient="horz" pos="551">
          <p15:clr>
            <a:srgbClr val="FBAE40"/>
          </p15:clr>
        </p15:guide>
        <p15:guide id="14" orient="horz" pos="22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ullets + mit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 title="AGENDA">
            <a:extLst>
              <a:ext uri="{FF2B5EF4-FFF2-40B4-BE49-F238E27FC236}">
                <a16:creationId xmlns:a16="http://schemas.microsoft.com/office/drawing/2014/main" id="{95DA2E4A-5311-6C46-9992-35D1EFD8DC0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192838" y="1162911"/>
            <a:ext cx="2592385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83092680-30DF-2E44-8A6C-C59277D0334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800"/>
              </a:spcBef>
              <a:buClr>
                <a:srgbClr val="01274D"/>
              </a:buClr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8217058C-90F4-0C44-B931-D4A54C4061D4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8254429-EC9E-944D-81CB-09B65B563C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8009AF6-3FC1-B14C-BDDF-2EA479B16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pic>
        <p:nvPicPr>
          <p:cNvPr id="15" name="Bildplatzhalter 17" descr="Ein Bild, das Person, Gebäude, darstellend, stehend enthält.&#10;&#10;Automatisch generierte Beschreibung">
            <a:extLst>
              <a:ext uri="{FF2B5EF4-FFF2-40B4-BE49-F238E27FC236}">
                <a16:creationId xmlns:a16="http://schemas.microsoft.com/office/drawing/2014/main" id="{408E6CC3-826D-E747-97D8-506F7CE7E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1172256"/>
            <a:ext cx="5492945" cy="3523570"/>
          </a:xfrm>
          <a:prstGeom prst="roundRect">
            <a:avLst>
              <a:gd name="adj" fmla="val 0"/>
            </a:avLst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0ED4211-9262-AF4D-AF46-BAB80864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408A7429-F38F-584E-B665-D22A3A7544E1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A1644B8-F704-DA46-B131-3BD81C5A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E5D0D32F-923F-4A4E-8F4F-F9B3CB15093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85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1">
          <p15:clr>
            <a:srgbClr val="FBAE40"/>
          </p15:clr>
        </p15:guide>
        <p15:guide id="2" orient="horz" pos="1351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>
          <p15:clr>
            <a:srgbClr val="FBAE40"/>
          </p15:clr>
        </p15:guide>
        <p15:guide id="5" pos="2160">
          <p15:clr>
            <a:srgbClr val="FBAE40"/>
          </p15:clr>
        </p15:guide>
        <p15:guide id="6" pos="2075">
          <p15:clr>
            <a:srgbClr val="FBAE40"/>
          </p15:clr>
        </p15:guide>
        <p15:guide id="7" pos="2245">
          <p15:clr>
            <a:srgbClr val="FBAE40"/>
          </p15:clr>
        </p15:guide>
        <p15:guide id="8" orient="horz" pos="1266">
          <p15:clr>
            <a:srgbClr val="FBAE40"/>
          </p15:clr>
        </p15:guide>
        <p15:guide id="9" orient="horz" pos="1436">
          <p15:clr>
            <a:srgbClr val="FBAE40"/>
          </p15:clr>
        </p15:guide>
        <p15:guide id="11" pos="2926">
          <p15:clr>
            <a:srgbClr val="FBAE40"/>
          </p15:clr>
        </p15:guide>
        <p15:guide id="12" orient="horz" pos="178">
          <p15:clr>
            <a:srgbClr val="FBAE40"/>
          </p15:clr>
        </p15:guide>
        <p15:guide id="13" orient="horz" pos="551">
          <p15:clr>
            <a:srgbClr val="FBAE40"/>
          </p15:clr>
        </p15:guide>
        <p15:guide id="14" orient="horz" pos="22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 +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4030943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28739D91-7263-8446-B6E1-D9A5AC58ED5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60166" y="0"/>
            <a:ext cx="4383834" cy="5143500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4033837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2" name="Textplatzhalter 3" title="AGENDA">
            <a:extLst>
              <a:ext uri="{FF2B5EF4-FFF2-40B4-BE49-F238E27FC236}">
                <a16:creationId xmlns:a16="http://schemas.microsoft.com/office/drawing/2014/main" id="{1E094A5C-2CE3-5342-B586-1E5530C93CB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58775" y="1162911"/>
            <a:ext cx="4025056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B892EBD-5520-2043-A8BA-85CDB2E0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674CCB65-6418-854E-B04D-19420D6A1939}" type="datetime1">
              <a:rPr lang="de-DE" smtClean="0"/>
              <a:pPr/>
              <a:t>28.05.2021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9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ullets +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4030943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4033837" cy="2492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2" name="Textplatzhalter 3" title="AGENDA">
            <a:extLst>
              <a:ext uri="{FF2B5EF4-FFF2-40B4-BE49-F238E27FC236}">
                <a16:creationId xmlns:a16="http://schemas.microsoft.com/office/drawing/2014/main" id="{1E094A5C-2CE3-5342-B586-1E5530C93CB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58775" y="1162911"/>
            <a:ext cx="4025056" cy="353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216000" indent="-207958" algn="l">
              <a:lnSpc>
                <a:spcPct val="10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360000" indent="-21600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</a:t>
            </a:r>
          </a:p>
          <a:p>
            <a:pPr lvl="1"/>
            <a:r>
              <a:rPr lang="de-DE" dirty="0"/>
              <a:t>Unterpunk1</a:t>
            </a:r>
          </a:p>
          <a:p>
            <a:pPr lvl="0"/>
            <a:r>
              <a:rPr lang="de-DE" dirty="0"/>
              <a:t>Punkt 2</a:t>
            </a:r>
          </a:p>
          <a:p>
            <a:pPr lvl="0"/>
            <a:r>
              <a:rPr lang="de-DE" dirty="0"/>
              <a:t>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9</a:t>
            </a:r>
          </a:p>
        </p:txBody>
      </p:sp>
      <p:pic>
        <p:nvPicPr>
          <p:cNvPr id="8" name="Bildplatzhalter 6" descr="Ein Bild, das drinnen, Person, Essen, Küche enthält.&#10;&#10;Automatisch generierte Beschreibung">
            <a:extLst>
              <a:ext uri="{FF2B5EF4-FFF2-40B4-BE49-F238E27FC236}">
                <a16:creationId xmlns:a16="http://schemas.microsoft.com/office/drawing/2014/main" id="{86B4901E-59A3-8C40-91E4-2A92039E9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166" y="0"/>
            <a:ext cx="4383834" cy="5143500"/>
          </a:xfrm>
          <a:prstGeom prst="roundRect">
            <a:avLst>
              <a:gd name="adj" fmla="val 0"/>
            </a:avLst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A6A6DED-A93A-FF41-A78D-228C21B5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4591B95C-3F23-A547-9184-2C3E70B377BC}" type="datetime1">
              <a:rPr lang="de-DE" smtClean="0"/>
              <a:pPr/>
              <a:t>28.05.2021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774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Fließtext + mit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 title="AGENDA">
            <a:extLst>
              <a:ext uri="{FF2B5EF4-FFF2-40B4-BE49-F238E27FC236}">
                <a16:creationId xmlns:a16="http://schemas.microsoft.com/office/drawing/2014/main" id="{5E765478-9835-374D-A88E-EF2A72D7BD1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92838" y="1172256"/>
            <a:ext cx="2587716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AF841030-A98E-D94E-B6F0-B7349545D1B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A932E8E-09F1-5442-A959-4B634E1B6BB8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498D833-DA90-BB40-8071-31B8D7C4090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73F6FC7-36A8-B041-AD7C-D1EB1FE41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pic>
        <p:nvPicPr>
          <p:cNvPr id="12" name="Bildplatzhalter 8" descr="Ein Bild, das Person, Gebäude, Mann, stehend enthält.&#10;&#10;Automatisch generierte Beschreibung">
            <a:extLst>
              <a:ext uri="{FF2B5EF4-FFF2-40B4-BE49-F238E27FC236}">
                <a16:creationId xmlns:a16="http://schemas.microsoft.com/office/drawing/2014/main" id="{B72DE31B-186B-2F4B-B95E-B4EFEEF766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776" y="1172256"/>
            <a:ext cx="5492945" cy="3523570"/>
          </a:xfrm>
          <a:prstGeom prst="roundRect">
            <a:avLst>
              <a:gd name="adj" fmla="val 0"/>
            </a:avLst>
          </a:prstGeom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CD7F2702-C98D-4B43-9CDC-6D05318D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2BEDEE81-0790-D943-9617-C51210878530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2C5584FA-7DD2-894C-8E63-C50D65CF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585D49FB-FA52-BD4E-B5EA-F9C94E7798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2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901">
          <p15:clr>
            <a:srgbClr val="FBAE40"/>
          </p15:clr>
        </p15:guide>
        <p15:guide id="2" orient="horz" pos="1351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>
          <p15:clr>
            <a:srgbClr val="FBAE40"/>
          </p15:clr>
        </p15:guide>
        <p15:guide id="5" pos="2160">
          <p15:clr>
            <a:srgbClr val="FBAE40"/>
          </p15:clr>
        </p15:guide>
        <p15:guide id="6" pos="2075">
          <p15:clr>
            <a:srgbClr val="FBAE40"/>
          </p15:clr>
        </p15:guide>
        <p15:guide id="7" pos="2245">
          <p15:clr>
            <a:srgbClr val="FBAE40"/>
          </p15:clr>
        </p15:guide>
        <p15:guide id="8" orient="horz" pos="1266">
          <p15:clr>
            <a:srgbClr val="FBAE40"/>
          </p15:clr>
        </p15:guide>
        <p15:guide id="9" orient="horz" pos="1436">
          <p15:clr>
            <a:srgbClr val="FBAE40"/>
          </p15:clr>
        </p15:guide>
        <p15:guide id="11" pos="2926">
          <p15:clr>
            <a:srgbClr val="FBAE40"/>
          </p15:clr>
        </p15:guide>
        <p15:guide id="12" orient="horz" pos="178">
          <p15:clr>
            <a:srgbClr val="FBAE40"/>
          </p15:clr>
        </p15:guide>
        <p15:guide id="13" orient="horz" pos="554">
          <p15:clr>
            <a:srgbClr val="FBAE40"/>
          </p15:clr>
        </p15:guide>
        <p15:guide id="14" orient="horz" pos="2219">
          <p15:clr>
            <a:srgbClr val="FBAE40"/>
          </p15:clr>
        </p15:guide>
        <p15:guide id="15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Fließtext +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28739D91-7263-8446-B6E1-D9A5AC58ED5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60166" y="1172256"/>
            <a:ext cx="4025059" cy="3523570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9" name="Textplatzhalter 3" title="AGENDA">
            <a:extLst>
              <a:ext uri="{FF2B5EF4-FFF2-40B4-BE49-F238E27FC236}">
                <a16:creationId xmlns:a16="http://schemas.microsoft.com/office/drawing/2014/main" id="{AC52D118-1824-4F47-BE31-30F93A0BF229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8775" y="1172256"/>
            <a:ext cx="4033838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FA46393-7413-664D-A016-22F50E81A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B16073E5-031A-9247-A588-BE212AB5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424E40EF-D77B-A242-810E-48F8BF896337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55A789C1-BBA0-8543-ACAC-7AC893F8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2FE04C2-05B7-2240-BD19-59A0E5C96EF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64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ließtext + mit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 title="AGENDA">
            <a:extLst>
              <a:ext uri="{FF2B5EF4-FFF2-40B4-BE49-F238E27FC236}">
                <a16:creationId xmlns:a16="http://schemas.microsoft.com/office/drawing/2014/main" id="{464F40CF-D46B-0948-A705-E1C34D7B33A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D89953-B1FE-6749-A393-4236C3AA39C5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1A933A7-59AA-9C48-A557-107414415CB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9" name="Textplatzhalter 3" title="AGENDA">
            <a:extLst>
              <a:ext uri="{FF2B5EF4-FFF2-40B4-BE49-F238E27FC236}">
                <a16:creationId xmlns:a16="http://schemas.microsoft.com/office/drawing/2014/main" id="{AC52D118-1824-4F47-BE31-30F93A0BF229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8775" y="1172256"/>
            <a:ext cx="4033838" cy="3523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spcBef>
                <a:spcPts val="600"/>
              </a:spcBef>
              <a:buSzPct val="130000"/>
              <a:buFontTx/>
              <a:buNone/>
              <a:defRPr sz="14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628634" indent="-171446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 sz="1400" b="0" i="0">
                <a:solidFill>
                  <a:srgbClr val="002B49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FA46393-7413-664D-A016-22F50E81A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1865565-237C-0045-97E3-9C232CD1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B381A078-2061-C445-A298-0CA3EAEA7EAB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232436C-0D24-DF4F-8217-DCBBF21D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DC210EC8-E81D-CF4E-9647-B00FC40A9F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 descr="Ein Bild, das Gebäude, Person, stehend enthält.&#10;&#10;Automatisch generierte Beschreibung">
            <a:extLst>
              <a:ext uri="{FF2B5EF4-FFF2-40B4-BE49-F238E27FC236}">
                <a16:creationId xmlns:a16="http://schemas.microsoft.com/office/drawing/2014/main" id="{0EDF2A03-61D6-874D-82B6-9A895DDF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375" y="1172255"/>
            <a:ext cx="4033839" cy="3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pos="2767">
          <p15:clr>
            <a:srgbClr val="FBAE40"/>
          </p15:clr>
        </p15:guide>
        <p15:guide id="7" pos="2993">
          <p15:clr>
            <a:srgbClr val="FBAE40"/>
          </p15:clr>
        </p15:guide>
        <p15:guide id="8" orient="horz" pos="735">
          <p15:clr>
            <a:srgbClr val="FBAE40"/>
          </p15:clr>
        </p15:guide>
        <p15:guide id="9" orient="horz" pos="29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e auf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5C8DB2A-DCAD-B747-8F53-8D433B26D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5C1315AA-0CD7-7A46-9A8B-F2AC40F1A5C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8776" y="1166813"/>
            <a:ext cx="8426447" cy="3529012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E930310F-A0CD-634B-BBB2-A77E94AA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BB90FC2C-D3E5-284E-BBE2-83C98ABC0B66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376C6FD3-400E-A04F-940A-A6B66179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122748A-943C-774B-AAD2-4D928F95F9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44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e auf mit 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761039"/>
            <a:ext cx="648535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5C8DB2A-DCAD-B747-8F53-8D433B26D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  <p:pic>
        <p:nvPicPr>
          <p:cNvPr id="12" name="Bildplatzhalter 4" descr="Ein Bild, das drinnen, Tisch, Person, Fenster enthält.&#10;&#10;Automatisch generierte Beschreibung">
            <a:extLst>
              <a:ext uri="{FF2B5EF4-FFF2-40B4-BE49-F238E27FC236}">
                <a16:creationId xmlns:a16="http://schemas.microsoft.com/office/drawing/2014/main" id="{D2761936-D77D-BB44-A6C9-342CF9FD14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776" y="1166813"/>
            <a:ext cx="8426447" cy="3529012"/>
          </a:xfrm>
          <a:prstGeom prst="roundRect">
            <a:avLst>
              <a:gd name="adj" fmla="val 0"/>
            </a:avLst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DC3F78C6-26A8-4442-B13C-E09B747C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/>
            </a:lvl1pPr>
          </a:lstStyle>
          <a:p>
            <a:fld id="{9B48ED29-7235-9F44-A558-23545AEE9D19}" type="datetime1">
              <a:rPr lang="de-DE" sz="800" smtClean="0"/>
              <a:t>28.05.2021</a:t>
            </a:fld>
            <a:endParaRPr lang="de-DE" sz="80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18D2C99-395A-414C-B890-1275C2AE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/>
            </a:lvl1pPr>
          </a:lstStyle>
          <a:p>
            <a:pPr algn="ctr"/>
            <a:r>
              <a:rPr lang="de-DE"/>
              <a:t>Confidential - circulation and Publication subject to prior approval by Schweizer Electronic AG 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3E772F67-9F60-FA44-8294-5D49879876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/>
            </a:lvl1pPr>
          </a:lstStyle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09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Tisch, Ausguss, groß enthält.&#10;&#10;Automatisch generierte Beschreibung">
            <a:extLst>
              <a:ext uri="{FF2B5EF4-FFF2-40B4-BE49-F238E27FC236}">
                <a16:creationId xmlns:a16="http://schemas.microsoft.com/office/drawing/2014/main" id="{FF40561C-C36E-7945-86DA-0016A89C3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D397485-1A2C-DF4B-A020-9E8E3A732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"/>
            <a:ext cx="9144000" cy="514329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6E67A55-D1F2-1241-9D33-0FBD7F6D8011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800DCF2-E64B-834C-8FB7-50CE91377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4204495-B80D-EA4C-B100-BC13862818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5" name="Grafik 15">
            <a:extLst>
              <a:ext uri="{FF2B5EF4-FFF2-40B4-BE49-F238E27FC236}">
                <a16:creationId xmlns:a16="http://schemas.microsoft.com/office/drawing/2014/main" id="{A4088E67-E9BC-8340-89E2-12209744FFAB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821EB5D-78E9-8241-B131-5A6B027998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337950604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e auf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42C51B5-4835-9346-96F3-721CA53C9819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1"/>
            <a:ext cx="9144000" cy="3033418"/>
          </a:xfrm>
          <a:prstGeom prst="roundRect">
            <a:avLst>
              <a:gd name="adj" fmla="val 0"/>
            </a:avLst>
          </a:prstGeom>
          <a:solidFill>
            <a:srgbClr val="00A2BB"/>
          </a:solidFill>
        </p:spPr>
        <p:txBody>
          <a:bodyPr anchor="ctr" anchorCtr="0"/>
          <a:lstStyle>
            <a:lvl1pPr marL="0" indent="0" algn="ctr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330214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3804349"/>
            <a:ext cx="6485350" cy="2492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765D28F9-C8DC-FF43-9214-2998473E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F65BA1A9-6945-5E4E-B157-AF6FC9DD2B1B}" type="datetime1">
              <a:rPr lang="de-DE" smtClean="0"/>
              <a:pPr/>
              <a:t>28.05.2021</a:t>
            </a:fld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D36F898D-435C-1641-9F1E-363502F3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 Electronic AG 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9DB96806-030B-FD43-A82A-B6C2372A185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96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e auf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F698597-3540-CE48-A12F-C66E52BFEF8C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9187C063-5F61-FB49-9A27-E13CDB8E25E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3302141"/>
            <a:ext cx="6485351" cy="3939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C5FDA516-58AB-AD4D-B307-280F2DCAA9D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776" y="3804349"/>
            <a:ext cx="6485350" cy="2492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180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Headline 2 | 18pt</a:t>
            </a:r>
          </a:p>
        </p:txBody>
      </p:sp>
      <p:pic>
        <p:nvPicPr>
          <p:cNvPr id="16" name="Bildplatzhalter 9" descr="Ein Bild, das Person, computer, Computer, sitzend enthält.&#10;&#10;Automatisch generierte Beschreibung">
            <a:extLst>
              <a:ext uri="{FF2B5EF4-FFF2-40B4-BE49-F238E27FC236}">
                <a16:creationId xmlns:a16="http://schemas.microsoft.com/office/drawing/2014/main" id="{589DB647-94F4-5547-A0F9-C96658899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033418"/>
          </a:xfrm>
          <a:prstGeom prst="roundRect">
            <a:avLst>
              <a:gd name="adj" fmla="val 0"/>
            </a:avLst>
          </a:prstGeom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7DFDA7F6-A173-2146-9689-7F18C2FE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939" y="4775926"/>
            <a:ext cx="1482907" cy="274637"/>
          </a:xfrm>
          <a:prstGeom prst="rect">
            <a:avLst/>
          </a:prstGeom>
        </p:spPr>
        <p:txBody>
          <a:bodyPr lIns="0" rIns="0" anchor="b"/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fld id="{E1B538C0-3018-7047-B3D1-531CFFB2715E}" type="datetime1">
              <a:rPr lang="de-DE" smtClean="0"/>
              <a:pPr/>
              <a:t>28.05.2021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96BE139F-23EC-5E44-8755-47989279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 Electronic AG 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7D7301A8-C6F4-494D-97C8-7C9A8043FA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302155" y="4781693"/>
            <a:ext cx="1483059" cy="274637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603E3495-3791-CD40-BF60-5D86DA03658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654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37">
          <p15:clr>
            <a:srgbClr val="FBAE40"/>
          </p15:clr>
        </p15:guide>
        <p15:guide id="3" orient="horz" pos="3117">
          <p15:clr>
            <a:srgbClr val="FBAE40"/>
          </p15:clr>
        </p15:guide>
        <p15:guide id="4" pos="226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735">
          <p15:clr>
            <a:srgbClr val="FBAE40"/>
          </p15:clr>
        </p15:guide>
        <p15:guide id="7" orient="horz" pos="2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e auf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A2BB"/>
          </a:solidFill>
        </p:spPr>
        <p:txBody>
          <a:bodyPr anchor="ctr" anchorCtr="1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 oder Grafik hier platzieren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2211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388800"/>
          <a:lstStyle>
            <a:lvl1pPr algn="ctr">
              <a:lnSpc>
                <a:spcPct val="80000"/>
              </a:lnSpc>
              <a:defRPr sz="4000" b="1" u="none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51697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e auf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0" descr="Ein Bild, das Person, computer, drinnen, sitzend enthält.&#10;&#10;Automatisch generierte Beschreibung">
            <a:extLst>
              <a:ext uri="{FF2B5EF4-FFF2-40B4-BE49-F238E27FC236}">
                <a16:creationId xmlns:a16="http://schemas.microsoft.com/office/drawing/2014/main" id="{6ECDD358-EA2B-6241-A489-C6D480478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2211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388800"/>
          <a:lstStyle>
            <a:lvl1pPr algn="ctr">
              <a:lnSpc>
                <a:spcPct val="80000"/>
              </a:lnSpc>
              <a:defRPr sz="4000" b="1" u="none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61198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itzend, dunkel, Tisch, Fern enthält.&#10;&#10;Automatisch generierte Beschreibung">
            <a:extLst>
              <a:ext uri="{FF2B5EF4-FFF2-40B4-BE49-F238E27FC236}">
                <a16:creationId xmlns:a16="http://schemas.microsoft.com/office/drawing/2014/main" id="{5D6EE070-BCF9-6042-86C3-710C2DA11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60A34BD-9C00-154B-872B-E96E17BD84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7828" y="3645211"/>
            <a:ext cx="6514238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Abschlusstext | 40pt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56C7C86-0557-4B49-8AEA-D877D51EB25B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402A9F4-806D-9943-89D3-DA1659E5C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7055-ACC1-A748-9140-A999FB01C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5" name="Grafik 15">
            <a:extLst>
              <a:ext uri="{FF2B5EF4-FFF2-40B4-BE49-F238E27FC236}">
                <a16:creationId xmlns:a16="http://schemas.microsoft.com/office/drawing/2014/main" id="{D6ED9AB5-C736-7248-86F4-2735197ACD64}"/>
              </a:ext>
            </a:extLst>
          </p:cNvPr>
          <p:cNvSpPr/>
          <p:nvPr userDrawn="1"/>
        </p:nvSpPr>
        <p:spPr>
          <a:xfrm flipV="1">
            <a:off x="165403" y="-2485"/>
            <a:ext cx="205200" cy="4070101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29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170">
          <p15:clr>
            <a:srgbClr val="FBAE40"/>
          </p15:clr>
        </p15:guide>
        <p15:guide id="5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Computer, sitzend, computer, Tastatur enthält.&#10;&#10;Automatisch generierte Beschreibung">
            <a:extLst>
              <a:ext uri="{FF2B5EF4-FFF2-40B4-BE49-F238E27FC236}">
                <a16:creationId xmlns:a16="http://schemas.microsoft.com/office/drawing/2014/main" id="{0ED1C1F5-0A11-6B4B-8DDC-36378717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56C7C86-0557-4B49-8AEA-D877D51EB25B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402A9F4-806D-9943-89D3-DA1659E5C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7055-ACC1-A748-9140-A999FB01C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4" name="Grafik 15">
            <a:extLst>
              <a:ext uri="{FF2B5EF4-FFF2-40B4-BE49-F238E27FC236}">
                <a16:creationId xmlns:a16="http://schemas.microsoft.com/office/drawing/2014/main" id="{C2448A6A-26AD-AF40-90C5-E1C6D2E076A5}"/>
              </a:ext>
            </a:extLst>
          </p:cNvPr>
          <p:cNvSpPr/>
          <p:nvPr userDrawn="1"/>
        </p:nvSpPr>
        <p:spPr>
          <a:xfrm flipV="1">
            <a:off x="165403" y="-2485"/>
            <a:ext cx="205200" cy="4070101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432B7DF-411F-B94A-AAD5-71CB3DBA321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7828" y="3645211"/>
            <a:ext cx="6514238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Abschlusstext | 40pt</a:t>
            </a:r>
          </a:p>
        </p:txBody>
      </p:sp>
    </p:spTree>
    <p:extLst>
      <p:ext uri="{BB962C8B-B14F-4D97-AF65-F5344CB8AC3E}">
        <p14:creationId xmlns:p14="http://schemas.microsoft.com/office/powerpoint/2010/main" val="197220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170">
          <p15:clr>
            <a:srgbClr val="FBAE40"/>
          </p15:clr>
        </p15:guide>
        <p15:guide id="5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52FD214-774B-864E-BC35-B82F38ADF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56C7C86-0557-4B49-8AEA-D877D51EB25B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402A9F4-806D-9943-89D3-DA1659E5C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7055-ACC1-A748-9140-A999FB01C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4" name="Grafik 15">
            <a:extLst>
              <a:ext uri="{FF2B5EF4-FFF2-40B4-BE49-F238E27FC236}">
                <a16:creationId xmlns:a16="http://schemas.microsoft.com/office/drawing/2014/main" id="{45371431-DBCA-D840-A3CF-1BB9F2179D75}"/>
              </a:ext>
            </a:extLst>
          </p:cNvPr>
          <p:cNvSpPr/>
          <p:nvPr userDrawn="1"/>
        </p:nvSpPr>
        <p:spPr>
          <a:xfrm flipV="1">
            <a:off x="165403" y="-2485"/>
            <a:ext cx="205200" cy="4070101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D655DCF-7B30-0A42-9D83-308FDBE28FC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7828" y="3645211"/>
            <a:ext cx="6514238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Abschlusstext | 40pt</a:t>
            </a:r>
          </a:p>
        </p:txBody>
      </p:sp>
    </p:spTree>
    <p:extLst>
      <p:ext uri="{BB962C8B-B14F-4D97-AF65-F5344CB8AC3E}">
        <p14:creationId xmlns:p14="http://schemas.microsoft.com/office/powerpoint/2010/main" val="227297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170">
          <p15:clr>
            <a:srgbClr val="FBAE40"/>
          </p15:clr>
        </p15:guide>
        <p15:guide id="5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innen, Schnee, bedeckt enthält.&#10;&#10;Automatisch generierte Beschreibung">
            <a:extLst>
              <a:ext uri="{FF2B5EF4-FFF2-40B4-BE49-F238E27FC236}">
                <a16:creationId xmlns:a16="http://schemas.microsoft.com/office/drawing/2014/main" id="{7000BB87-34B8-9841-BD48-D333A080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2CEB5DD-003A-5848-A2FE-FB981F5DFE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100" y="279080"/>
            <a:ext cx="2592000" cy="593240"/>
          </a:xfrm>
          <a:prstGeom prst="rect">
            <a:avLst/>
          </a:prstGeom>
        </p:spPr>
      </p:pic>
      <p:sp>
        <p:nvSpPr>
          <p:cNvPr id="7" name="Grafik 15">
            <a:extLst>
              <a:ext uri="{FF2B5EF4-FFF2-40B4-BE49-F238E27FC236}">
                <a16:creationId xmlns:a16="http://schemas.microsoft.com/office/drawing/2014/main" id="{997DE7F0-604C-8D40-91D5-48063D1D50D1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3FACA68-1F81-F141-89A6-F7C71C20CE2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30977838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sitzend, Straße, Tisch, groß enthält.&#10;&#10;Automatisch generierte Beschreibung">
            <a:extLst>
              <a:ext uri="{FF2B5EF4-FFF2-40B4-BE49-F238E27FC236}">
                <a16:creationId xmlns:a16="http://schemas.microsoft.com/office/drawing/2014/main" id="{A81B8236-E866-1C49-A8DC-08E124390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29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671CAD2-CBA6-274E-B331-26B9FB5C54A3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08BC4ED-8FB2-9143-8777-96C19F7A09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CAFB52A-328E-9240-AE94-381E9A3BD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5" name="Grafik 15">
            <a:extLst>
              <a:ext uri="{FF2B5EF4-FFF2-40B4-BE49-F238E27FC236}">
                <a16:creationId xmlns:a16="http://schemas.microsoft.com/office/drawing/2014/main" id="{98C4F52C-1D81-004D-A4E0-0B5627A63E9A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A8BAC95-1B95-A84F-8BEC-53CE3355E55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364488998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Zaun, draußen, sitzend, Tisch enthält.&#10;&#10;Automatisch generierte Beschreibung">
            <a:extLst>
              <a:ext uri="{FF2B5EF4-FFF2-40B4-BE49-F238E27FC236}">
                <a16:creationId xmlns:a16="http://schemas.microsoft.com/office/drawing/2014/main" id="{960256BA-C6D6-6F4B-98E0-4D87F271A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D18F293-FF03-A840-9FAE-90D6AE52AF60}"/>
              </a:ext>
            </a:extLst>
          </p:cNvPr>
          <p:cNvSpPr/>
          <p:nvPr userDrawn="1"/>
        </p:nvSpPr>
        <p:spPr>
          <a:xfrm>
            <a:off x="0" y="2352135"/>
            <a:ext cx="9144000" cy="2791365"/>
          </a:xfrm>
          <a:prstGeom prst="rect">
            <a:avLst/>
          </a:prstGeom>
          <a:gradFill>
            <a:gsLst>
              <a:gs pos="0">
                <a:srgbClr val="01274D">
                  <a:alpha val="0"/>
                </a:srgbClr>
              </a:gs>
              <a:gs pos="59000">
                <a:srgbClr val="00162D">
                  <a:alpha val="68000"/>
                </a:srgbClr>
              </a:gs>
              <a:gs pos="99000">
                <a:srgbClr val="001428">
                  <a:alpha val="69804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5199C2B-B7BB-E54A-BB40-AEDE5E5C7D56}"/>
              </a:ext>
            </a:extLst>
          </p:cNvPr>
          <p:cNvGrpSpPr/>
          <p:nvPr userDrawn="1"/>
        </p:nvGrpSpPr>
        <p:grpSpPr>
          <a:xfrm>
            <a:off x="6228140" y="280096"/>
            <a:ext cx="2592000" cy="595719"/>
            <a:chOff x="6228140" y="280096"/>
            <a:chExt cx="2592000" cy="59571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DC839C5-8337-4549-9057-11B8C9CD2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28140" y="282575"/>
              <a:ext cx="2592000" cy="59324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9D925F7-286E-4449-9203-DA0A8CDD6D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29050" y="280096"/>
              <a:ext cx="547606" cy="593240"/>
            </a:xfrm>
            <a:prstGeom prst="rect">
              <a:avLst/>
            </a:prstGeom>
          </p:spPr>
        </p:pic>
      </p:grpSp>
      <p:sp>
        <p:nvSpPr>
          <p:cNvPr id="16" name="Grafik 15">
            <a:extLst>
              <a:ext uri="{FF2B5EF4-FFF2-40B4-BE49-F238E27FC236}">
                <a16:creationId xmlns:a16="http://schemas.microsoft.com/office/drawing/2014/main" id="{5F8A4B2D-40B9-E24C-9EA5-6AE2C5C689C4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A616D5C2-79B0-0F48-A3F3-AC6002349E7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63205817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Gebäude, Haushaltsgerät, drinnen enthält.&#10;&#10;Automatisch generierte Beschreibung">
            <a:extLst>
              <a:ext uri="{FF2B5EF4-FFF2-40B4-BE49-F238E27FC236}">
                <a16:creationId xmlns:a16="http://schemas.microsoft.com/office/drawing/2014/main" id="{997573C2-8D78-6E42-AE66-EAA94A6FD7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90D96E-B0F5-D740-AF3B-1BDF55805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100" y="279080"/>
            <a:ext cx="2592000" cy="593240"/>
          </a:xfrm>
          <a:prstGeom prst="rect">
            <a:avLst/>
          </a:prstGeom>
        </p:spPr>
      </p:pic>
      <p:sp>
        <p:nvSpPr>
          <p:cNvPr id="7" name="Grafik 15">
            <a:extLst>
              <a:ext uri="{FF2B5EF4-FFF2-40B4-BE49-F238E27FC236}">
                <a16:creationId xmlns:a16="http://schemas.microsoft.com/office/drawing/2014/main" id="{5A3DB97B-64EE-F446-BE8C-EC991B2B3420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276964B-2674-F64B-AB74-A1BB033378D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12207307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innen, Person, Frau, Computer enthält.&#10;&#10;Automatisch generierte Beschreibung">
            <a:extLst>
              <a:ext uri="{FF2B5EF4-FFF2-40B4-BE49-F238E27FC236}">
                <a16:creationId xmlns:a16="http://schemas.microsoft.com/office/drawing/2014/main" id="{D9ADBAD4-81F2-D24B-AC51-A50A56466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"/>
            <a:ext cx="9144000" cy="51432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D0D978D-0E18-8648-982F-B9480B73F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9100" y="279080"/>
            <a:ext cx="2592000" cy="593240"/>
          </a:xfrm>
          <a:prstGeom prst="rect">
            <a:avLst/>
          </a:prstGeom>
        </p:spPr>
      </p:pic>
      <p:sp>
        <p:nvSpPr>
          <p:cNvPr id="8" name="Grafik 15">
            <a:extLst>
              <a:ext uri="{FF2B5EF4-FFF2-40B4-BE49-F238E27FC236}">
                <a16:creationId xmlns:a16="http://schemas.microsoft.com/office/drawing/2014/main" id="{836363AD-BBA0-084A-A273-13E3AE0A8AC4}"/>
              </a:ext>
            </a:extLst>
          </p:cNvPr>
          <p:cNvSpPr/>
          <p:nvPr userDrawn="1"/>
        </p:nvSpPr>
        <p:spPr>
          <a:xfrm>
            <a:off x="165403" y="4067616"/>
            <a:ext cx="205200" cy="1075884"/>
          </a:xfrm>
          <a:custGeom>
            <a:avLst/>
            <a:gdLst>
              <a:gd name="connsiteX0" fmla="*/ 117735 w 117735"/>
              <a:gd name="connsiteY0" fmla="*/ 0 h 375920"/>
              <a:gd name="connsiteX1" fmla="*/ 0 w 117735"/>
              <a:gd name="connsiteY1" fmla="*/ 0 h 375920"/>
              <a:gd name="connsiteX2" fmla="*/ 0 w 117735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5" h="375920">
                <a:moveTo>
                  <a:pt x="117735" y="0"/>
                </a:moveTo>
                <a:lnTo>
                  <a:pt x="0" y="0"/>
                </a:lnTo>
                <a:lnTo>
                  <a:pt x="0" y="375920"/>
                </a:lnTo>
              </a:path>
            </a:pathLst>
          </a:custGeom>
          <a:noFill/>
          <a:ln w="12700" cap="flat">
            <a:solidFill>
              <a:srgbClr val="00E663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E8D1D9A-755E-A34B-B5FF-AE2B006EA87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0603" y="3645211"/>
            <a:ext cx="4948104" cy="844810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80000" tIns="144000" rIns="180000" bIns="144000" anchor="b" anchorCtr="0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Titelfolie | 40pt</a:t>
            </a:r>
          </a:p>
        </p:txBody>
      </p:sp>
    </p:spTree>
    <p:extLst>
      <p:ext uri="{BB962C8B-B14F-4D97-AF65-F5344CB8AC3E}">
        <p14:creationId xmlns:p14="http://schemas.microsoft.com/office/powerpoint/2010/main" val="22748926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4151">
          <p15:clr>
            <a:srgbClr val="FBAE40"/>
          </p15:clr>
        </p15:guide>
        <p15:guide id="4" orient="horz" pos="178">
          <p15:clr>
            <a:srgbClr val="FBAE40"/>
          </p15:clr>
        </p15:guide>
        <p15:guide id="5" pos="1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 title="AGENDA"/>
          <p:cNvSpPr>
            <a:spLocks noGrp="1"/>
          </p:cNvSpPr>
          <p:nvPr>
            <p:ph type="body" sz="half" idx="12" hasCustomPrompt="1"/>
          </p:nvPr>
        </p:nvSpPr>
        <p:spPr>
          <a:xfrm>
            <a:off x="358776" y="1109711"/>
            <a:ext cx="8615504" cy="3523570"/>
          </a:xfrm>
          <a:prstGeom prst="rect">
            <a:avLst/>
          </a:prstGeom>
          <a:noFill/>
        </p:spPr>
        <p:txBody>
          <a:bodyPr lIns="0" tIns="0" rIns="0" bIns="0" numCol="2"/>
          <a:lstStyle>
            <a:lvl1pPr marL="314318" indent="-260344" algn="l">
              <a:lnSpc>
                <a:spcPct val="150000"/>
              </a:lnSpc>
              <a:spcBef>
                <a:spcPts val="60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800" b="0" i="0" cap="none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533387" indent="-219070">
              <a:lnSpc>
                <a:spcPct val="100000"/>
              </a:lnSpc>
              <a:spcBef>
                <a:spcPts val="0"/>
              </a:spcBef>
              <a:buClr>
                <a:srgbClr val="01274D"/>
              </a:buClr>
              <a:buSzPct val="110000"/>
              <a:buFont typeface="Arial" panose="020B0604020202020204" pitchFamily="34" charset="0"/>
              <a:buChar char="•"/>
              <a:tabLst/>
              <a:defRPr sz="1800" b="0" i="0" cap="none" baseline="0">
                <a:solidFill>
                  <a:srgbClr val="01274D"/>
                </a:solidFill>
                <a:latin typeface="Arial"/>
                <a:cs typeface="Arial"/>
              </a:defRPr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Punkt 1</a:t>
            </a:r>
          </a:p>
          <a:p>
            <a:pPr lvl="1"/>
            <a:r>
              <a:rPr lang="de-DE" dirty="0"/>
              <a:t>Unterpunkt 1</a:t>
            </a:r>
          </a:p>
          <a:p>
            <a:pPr lvl="0"/>
            <a:r>
              <a:rPr lang="de-DE" dirty="0"/>
              <a:t>Punkt 2</a:t>
            </a:r>
          </a:p>
          <a:p>
            <a:pPr lvl="1"/>
            <a:r>
              <a:rPr lang="de-DE" dirty="0"/>
              <a:t>Unterpunkt 2</a:t>
            </a:r>
          </a:p>
          <a:p>
            <a:pPr lvl="0"/>
            <a:r>
              <a:rPr lang="de-DE" dirty="0"/>
              <a:t>Punkt 3</a:t>
            </a:r>
          </a:p>
          <a:p>
            <a:pPr lvl="1"/>
            <a:r>
              <a:rPr lang="de-DE" dirty="0"/>
              <a:t>Unterpunkt 3</a:t>
            </a:r>
          </a:p>
          <a:p>
            <a:pPr lvl="0"/>
            <a:r>
              <a:rPr lang="de-DE" dirty="0"/>
              <a:t>Punkt 4 </a:t>
            </a:r>
          </a:p>
          <a:p>
            <a:pPr lvl="0"/>
            <a:r>
              <a:rPr lang="de-DE" dirty="0"/>
              <a:t>Punkt 5</a:t>
            </a:r>
          </a:p>
          <a:p>
            <a:pPr lvl="0"/>
            <a:r>
              <a:rPr lang="de-DE" dirty="0"/>
              <a:t>Punkt 6</a:t>
            </a:r>
          </a:p>
        </p:txBody>
      </p:sp>
      <p:sp>
        <p:nvSpPr>
          <p:cNvPr id="13" name="Textplatzhalter 3" title="AGENDA">
            <a:extLst>
              <a:ext uri="{FF2B5EF4-FFF2-40B4-BE49-F238E27FC236}">
                <a16:creationId xmlns:a16="http://schemas.microsoft.com/office/drawing/2014/main" id="{E179CEB6-013B-6A4C-8D37-28870868742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1670" y="258831"/>
            <a:ext cx="6485351" cy="393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800"/>
              </a:spcBef>
              <a:buSzPct val="130000"/>
              <a:buFontTx/>
              <a:buNone/>
              <a:defRPr sz="2800" b="0" i="0" cap="all" baseline="0">
                <a:solidFill>
                  <a:srgbClr val="01274D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/>
              <a:t>Headline 1 | 28pt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A79674CB-5D5B-E14C-BF82-503EB6B499E9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A80F479D-DF4E-DB49-B76C-6EEB874B9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415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1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itzend, dunkel, blau, groß enthält.&#10;&#10;Automatisch generierte Beschreibung">
            <a:extLst>
              <a:ext uri="{FF2B5EF4-FFF2-40B4-BE49-F238E27FC236}">
                <a16:creationId xmlns:a16="http://schemas.microsoft.com/office/drawing/2014/main" id="{CB04B186-3B8E-8547-ADC7-301C0A5D9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8D68BE9-B975-0340-9F2A-FCF61B3245C3}"/>
              </a:ext>
            </a:extLst>
          </p:cNvPr>
          <p:cNvCxnSpPr/>
          <p:nvPr userDrawn="1"/>
        </p:nvCxnSpPr>
        <p:spPr>
          <a:xfrm>
            <a:off x="170608" y="0"/>
            <a:ext cx="0" cy="514350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BBE7267E-2B3F-EA46-9320-F8526F5DDB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7828" y="2236431"/>
            <a:ext cx="4268898" cy="661308"/>
          </a:xfrm>
          <a:prstGeom prst="rect">
            <a:avLst/>
          </a:prstGeom>
          <a:noFill/>
          <a:ln w="12700">
            <a:solidFill>
              <a:srgbClr val="00E663"/>
            </a:solidFill>
          </a:ln>
          <a:effectLst/>
        </p:spPr>
        <p:txBody>
          <a:bodyPr wrap="none" lIns="108000" tIns="108000" rIns="108000" bIns="108000" anchor="b" anchorCtr="0">
            <a:spAutoFit/>
          </a:bodyPr>
          <a:lstStyle>
            <a:lvl1pPr marL="0" indent="0" algn="l">
              <a:buNone/>
              <a:defRPr sz="3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 1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D6666F1-ABED-F341-BE29-52BAA920E7D6}"/>
              </a:ext>
            </a:extLst>
          </p:cNvPr>
          <p:cNvCxnSpPr>
            <a:cxnSpLocks/>
          </p:cNvCxnSpPr>
          <p:nvPr userDrawn="1"/>
        </p:nvCxnSpPr>
        <p:spPr>
          <a:xfrm>
            <a:off x="170608" y="2564109"/>
            <a:ext cx="197220" cy="0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1EBD5B50-B7B7-DB4D-AFEE-19E718740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7389" y="278497"/>
            <a:ext cx="443019" cy="4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7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orient="horz" pos="178">
          <p15:clr>
            <a:srgbClr val="FBAE40"/>
          </p15:clr>
        </p15:guide>
        <p15:guide id="3" orient="horz" pos="2338">
          <p15:clr>
            <a:srgbClr val="FBAE40"/>
          </p15:clr>
        </p15:guide>
        <p15:guide id="4" pos="22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3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91" r:id="rId3"/>
    <p:sldLayoutId id="2147483697" r:id="rId4"/>
    <p:sldLayoutId id="2147483695" r:id="rId5"/>
    <p:sldLayoutId id="2147483696" r:id="rId6"/>
    <p:sldLayoutId id="2147483698" r:id="rId7"/>
    <p:sldLayoutId id="2147483675" r:id="rId8"/>
    <p:sldLayoutId id="2147483676" r:id="rId9"/>
    <p:sldLayoutId id="2147483678" r:id="rId10"/>
    <p:sldLayoutId id="2147483680" r:id="rId11"/>
    <p:sldLayoutId id="2147483701" r:id="rId12"/>
    <p:sldLayoutId id="2147483693" r:id="rId13"/>
    <p:sldLayoutId id="2147483702" r:id="rId14"/>
    <p:sldLayoutId id="2147483703" r:id="rId15"/>
    <p:sldLayoutId id="2147483704" r:id="rId16"/>
    <p:sldLayoutId id="2147483684" r:id="rId17"/>
    <p:sldLayoutId id="2147483685" r:id="rId18"/>
    <p:sldLayoutId id="2147483705" r:id="rId19"/>
    <p:sldLayoutId id="2147483689" r:id="rId20"/>
    <p:sldLayoutId id="2147483706" r:id="rId21"/>
    <p:sldLayoutId id="2147483682" r:id="rId22"/>
    <p:sldLayoutId id="2147483707" r:id="rId23"/>
    <p:sldLayoutId id="2147483687" r:id="rId24"/>
    <p:sldLayoutId id="2147483699" r:id="rId25"/>
    <p:sldLayoutId id="2147483700" r:id="rId2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55F76E-7CAE-1E43-991C-3F02008498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0603" y="2988621"/>
            <a:ext cx="6828427" cy="1501400"/>
          </a:xfrm>
        </p:spPr>
        <p:txBody>
          <a:bodyPr/>
          <a:lstStyle/>
          <a:p>
            <a:r>
              <a:rPr lang="de-DE" dirty="0"/>
              <a:t>Herzlich Willkommen </a:t>
            </a:r>
          </a:p>
          <a:p>
            <a:r>
              <a:rPr lang="de-DE" dirty="0"/>
              <a:t>bei Schweizer</a:t>
            </a:r>
          </a:p>
        </p:txBody>
      </p:sp>
    </p:spTree>
    <p:extLst>
      <p:ext uri="{BB962C8B-B14F-4D97-AF65-F5344CB8AC3E}">
        <p14:creationId xmlns:p14="http://schemas.microsoft.com/office/powerpoint/2010/main" val="3184577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794442-5B55-DD4E-B479-DD73560C6ED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192829" y="1162911"/>
            <a:ext cx="2678945" cy="35363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600" dirty="0"/>
              <a:t>Geprüfte/-r Industriefachwirt/-in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alt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600" dirty="0"/>
              <a:t>Betriebswirt/-in (IHK)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altLang="de-D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sz="1600" dirty="0"/>
              <a:t>Geprüfte/-r Bilanzbuchhalter/-in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u.v.m.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26DA2C-3C70-3641-AD37-A4AD7BE854D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de-DE" dirty="0"/>
              <a:t>Weiterbildungsmöglichkeiten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34F4F5-D7A8-AE49-84EC-7FBAB509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39E1-D07E-EC4E-BED8-853BDEF20362}" type="datetime1">
              <a:rPr lang="de-DE" sz="800" smtClean="0"/>
              <a:t>28.05.2021</a:t>
            </a:fld>
            <a:endParaRPr lang="de-DE" sz="80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60160E-FA05-3049-9B8C-5DC69C0B088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10</a:t>
            </a:fld>
            <a:endParaRPr lang="de-DE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78CEDC7-795B-45CE-94E8-B42C12FB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1567" y="4775926"/>
            <a:ext cx="4920867" cy="274637"/>
          </a:xfrm>
        </p:spPr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</p:spTree>
    <p:extLst>
      <p:ext uri="{BB962C8B-B14F-4D97-AF65-F5344CB8AC3E}">
        <p14:creationId xmlns:p14="http://schemas.microsoft.com/office/powerpoint/2010/main" val="25624104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F7FD4BB-48D6-2C4E-BDDB-54C0E124DD5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7828" y="2988621"/>
            <a:ext cx="6543092" cy="1501400"/>
          </a:xfrm>
        </p:spPr>
        <p:txBody>
          <a:bodyPr/>
          <a:lstStyle/>
          <a:p>
            <a:r>
              <a:rPr lang="de-DE" dirty="0"/>
              <a:t>Vielen dank für ihre </a:t>
            </a:r>
          </a:p>
          <a:p>
            <a:r>
              <a:rPr lang="de-DE" dirty="0"/>
              <a:t>Aufmerksamkeit!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31BC47-A9AA-4709-A161-B54D323A9082}"/>
              </a:ext>
            </a:extLst>
          </p:cNvPr>
          <p:cNvSpPr txBox="1"/>
          <p:nvPr/>
        </p:nvSpPr>
        <p:spPr>
          <a:xfrm>
            <a:off x="367828" y="4611514"/>
            <a:ext cx="2366272" cy="307777"/>
          </a:xfrm>
          <a:prstGeom prst="rect">
            <a:avLst/>
          </a:prstGeom>
          <a:noFill/>
          <a:ln w="12700">
            <a:solidFill>
              <a:srgbClr val="00E66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bg1"/>
                </a:solidFill>
              </a:rPr>
              <a:t>www.schweizer.ag/karriere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E62FDD-16D8-41E9-B6F6-4F7E6E8D0051}"/>
              </a:ext>
            </a:extLst>
          </p:cNvPr>
          <p:cNvCxnSpPr>
            <a:cxnSpLocks/>
          </p:cNvCxnSpPr>
          <p:nvPr/>
        </p:nvCxnSpPr>
        <p:spPr>
          <a:xfrm>
            <a:off x="165093" y="4069742"/>
            <a:ext cx="0" cy="695661"/>
          </a:xfrm>
          <a:prstGeom prst="line">
            <a:avLst/>
          </a:prstGeom>
          <a:ln w="12700">
            <a:solidFill>
              <a:srgbClr val="00E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290D20C-5B9A-490C-8940-D408BE3EC279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58515" y="4765402"/>
            <a:ext cx="209313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373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09A161-53B7-401D-AA8A-0A03E1C6A2E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de-DE" dirty="0" err="1"/>
              <a:t>agenda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A9C867-0DAE-4375-9CB2-B637153E9F56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58774" y="803600"/>
            <a:ext cx="5826125" cy="3536300"/>
          </a:xfrm>
        </p:spPr>
        <p:txBody>
          <a:bodyPr/>
          <a:lstStyle/>
          <a:p>
            <a:endParaRPr lang="de-DE" sz="1600" dirty="0"/>
          </a:p>
          <a:p>
            <a:r>
              <a:rPr lang="de-DE" sz="1600" dirty="0"/>
              <a:t>Berufsbild</a:t>
            </a:r>
          </a:p>
          <a:p>
            <a:r>
              <a:rPr lang="de-DE" sz="1600" dirty="0"/>
              <a:t>Ausbildungsdauer und Zugangsvoraussetzungen</a:t>
            </a:r>
          </a:p>
          <a:p>
            <a:r>
              <a:rPr lang="de-DE" sz="1600" dirty="0"/>
              <a:t>Ausbildungsschwerpunkte</a:t>
            </a:r>
          </a:p>
          <a:p>
            <a:r>
              <a:rPr lang="de-DE" sz="1600" dirty="0"/>
              <a:t>Berufsschule</a:t>
            </a:r>
          </a:p>
          <a:p>
            <a:r>
              <a:rPr lang="de-DE" sz="1600" dirty="0"/>
              <a:t>Ausbildungsablauf/Abteilungsdurchlauf</a:t>
            </a:r>
          </a:p>
          <a:p>
            <a:r>
              <a:rPr lang="de-DE" sz="1600" dirty="0"/>
              <a:t>Einsatzmöglichkeiten nach der Ausbildung</a:t>
            </a:r>
          </a:p>
          <a:p>
            <a:r>
              <a:rPr lang="de-DE" sz="1600" dirty="0"/>
              <a:t>Weiterbildungsmöglichkeiten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053881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CC6BCD-EB2D-2049-9C11-949D1F77D4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7828" y="2236431"/>
            <a:ext cx="6054644" cy="661308"/>
          </a:xfrm>
        </p:spPr>
        <p:txBody>
          <a:bodyPr lIns="108000"/>
          <a:lstStyle/>
          <a:p>
            <a:r>
              <a:rPr lang="de-DE" dirty="0"/>
              <a:t>Industriekaufmann/Frau</a:t>
            </a:r>
          </a:p>
        </p:txBody>
      </p:sp>
    </p:spTree>
    <p:extLst>
      <p:ext uri="{BB962C8B-B14F-4D97-AF65-F5344CB8AC3E}">
        <p14:creationId xmlns:p14="http://schemas.microsoft.com/office/powerpoint/2010/main" val="834657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28.05.2021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603E3495-3791-CD40-BF60-5D86DA036580}" type="slidenum">
              <a:rPr lang="de-DE" smtClean="0"/>
              <a:pPr algn="r"/>
              <a:t>4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7747280" cy="676509"/>
          </a:xfrm>
        </p:spPr>
        <p:txBody>
          <a:bodyPr/>
          <a:lstStyle/>
          <a:p>
            <a:r>
              <a:rPr lang="de-DE" dirty="0"/>
              <a:t>Berufsbild Industriekaufmann/Frau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452C04-D952-4C28-912B-7EC40D479D2B}"/>
              </a:ext>
            </a:extLst>
          </p:cNvPr>
          <p:cNvSpPr txBox="1"/>
          <p:nvPr/>
        </p:nvSpPr>
        <p:spPr>
          <a:xfrm>
            <a:off x="2043887" y="3534364"/>
            <a:ext cx="538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01274D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DE" sz="1400" dirty="0" err="1">
              <a:solidFill>
                <a:srgbClr val="01274D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A104681-64E9-484D-9A2D-3DAD9EA94124}"/>
              </a:ext>
            </a:extLst>
          </p:cNvPr>
          <p:cNvSpPr txBox="1"/>
          <p:nvPr/>
        </p:nvSpPr>
        <p:spPr>
          <a:xfrm>
            <a:off x="296404" y="708822"/>
            <a:ext cx="795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dirty="0">
                <a:solidFill>
                  <a:schemeClr val="bg1"/>
                </a:solidFill>
                <a:highlight>
                  <a:srgbClr val="01274D"/>
                </a:highlight>
              </a:rPr>
              <a:t>Möchten Sie </a:t>
            </a:r>
            <a:r>
              <a:rPr lang="de-DE" altLang="de-DE" dirty="0">
                <a:highlight>
                  <a:srgbClr val="01274D"/>
                </a:highlight>
              </a:rPr>
              <a:t>für die Planung, Durchführung und Kontrolle der verschiedensten kaufmännischen Aufgabenbereiche eingesetzt werden?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78F7CD-D5C7-44F5-AB80-94CA8ECC7882}"/>
              </a:ext>
            </a:extLst>
          </p:cNvPr>
          <p:cNvSpPr txBox="1"/>
          <p:nvPr/>
        </p:nvSpPr>
        <p:spPr>
          <a:xfrm>
            <a:off x="908624" y="3704693"/>
            <a:ext cx="70247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900" dirty="0">
              <a:solidFill>
                <a:srgbClr val="01274D"/>
              </a:solidFill>
            </a:endParaRPr>
          </a:p>
          <a:p>
            <a:pPr algn="ctr">
              <a:spcBef>
                <a:spcPct val="0"/>
              </a:spcBef>
            </a:pPr>
            <a:r>
              <a:rPr lang="de-DE" altLang="de-DE" sz="1400" dirty="0">
                <a:solidFill>
                  <a:srgbClr val="01274D"/>
                </a:solidFill>
              </a:rPr>
              <a:t>Industriekaufleute erledigen alle kaufmännischen Aufgaben im Unternehmen. </a:t>
            </a:r>
            <a:endParaRPr lang="de-DE" sz="1400" dirty="0">
              <a:solidFill>
                <a:srgbClr val="01274D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>
                <a:solidFill>
                  <a:srgbClr val="01274D"/>
                </a:solidFill>
              </a:rPr>
              <a:t>Hierzu gehören u.a. die fachgerechte Beratung und Betreuung von Kunden, die Bearbeitung finanzwirtschaftlicher Belange sowie die Bedarfsermittlung zum Einkauf von Waren und Dienstleistungen oder die Personalbedarfsplanung</a:t>
            </a:r>
            <a:endParaRPr lang="de-DE" sz="1400" dirty="0">
              <a:solidFill>
                <a:srgbClr val="01274D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B29D6D3-BF92-47FC-98DB-826B5B83D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913" y="1385331"/>
            <a:ext cx="2843073" cy="24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926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FF0AA6-B1D0-40B0-9EAB-4D6D8FA96A8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de-DE" dirty="0"/>
              <a:t>Ausbildungsdauer und Zugangsvoraussetzung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F63C7B-1761-4847-9D7C-753DFD8E90C1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marL="8042"/>
            <a:endParaRPr lang="de-DE" sz="1600" b="1" dirty="0"/>
          </a:p>
          <a:p>
            <a:pPr marL="8042"/>
            <a:r>
              <a:rPr lang="de-DE" sz="1600" b="1" dirty="0"/>
              <a:t>Ausbildungsdauer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 3 Jahre </a:t>
            </a:r>
          </a:p>
          <a:p>
            <a:pPr marL="8042"/>
            <a:endParaRPr lang="de-DE" sz="1600" b="1" dirty="0"/>
          </a:p>
          <a:p>
            <a:pPr marL="8042"/>
            <a:r>
              <a:rPr lang="de-DE" sz="1600" b="1" dirty="0"/>
              <a:t>Zugangsvoraussetzungen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Guter Realschulabschluss oder Abitur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Gute Leistungen in den Fächern Deutsch, Mathematik und Englisch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Erfahrung in der Bedienung von PC-Anwendungen wie Outlook, Word und Excel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Interesse an kaufmännischen Vorgängen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Teamfähigkeit und ein offenes Wesen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8465B5-17C8-46CE-89F6-8688B9F2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3936-418E-0641-9858-CB40F66CC29C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35B644-B356-40AB-ACD1-02C125AA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Confidential - circulation and Publication subject to prior approval by SCHWEIZER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38755E-011F-43D3-B61D-05FC2C528FD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4657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B2CDACD-AB6F-42EA-A941-B5F222B5770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1"/>
            <a:ext cx="6426480" cy="760072"/>
          </a:xfrm>
        </p:spPr>
        <p:txBody>
          <a:bodyPr>
            <a:normAutofit/>
          </a:bodyPr>
          <a:lstStyle/>
          <a:p>
            <a:r>
              <a:rPr lang="de-DE" dirty="0"/>
              <a:t>Ausbildungsschwerpunkte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CBB52D-9D28-4620-AAC4-3AF592306F9B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58775" y="1172256"/>
            <a:ext cx="3716836" cy="352357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Geschäftsprozesse und Märkte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Information und Kommunikation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Planung und Organisation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Logistik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Finanzierung und Controlling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Kosten- und Leistungsrechnung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Marketing und Absatz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Bedarfsermittlung und Disposition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Personalwirtschaft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0817C8-9DBB-4242-8A3B-2B60A012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B95C-3F23-A547-9184-2C3E70B377BC}" type="datetime1">
              <a:rPr lang="de-DE" smtClean="0"/>
              <a:pPr/>
              <a:t>28.05.2021</a:t>
            </a:fld>
            <a:endParaRPr lang="de-DE"/>
          </a:p>
        </p:txBody>
      </p:sp>
      <p:pic>
        <p:nvPicPr>
          <p:cNvPr id="6" name="Bildplatzhalter 26">
            <a:extLst>
              <a:ext uri="{FF2B5EF4-FFF2-40B4-BE49-F238E27FC236}">
                <a16:creationId xmlns:a16="http://schemas.microsoft.com/office/drawing/2014/main" id="{F062052E-2D38-41FD-A5A0-0D2FF8561ADD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39676"/>
            <a:ext cx="3841562" cy="3064147"/>
          </a:xfrm>
        </p:spPr>
      </p:pic>
    </p:spTree>
    <p:extLst>
      <p:ext uri="{BB962C8B-B14F-4D97-AF65-F5344CB8AC3E}">
        <p14:creationId xmlns:p14="http://schemas.microsoft.com/office/powerpoint/2010/main" val="33150621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C5138D-C59F-5C48-BC52-C317920A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B059-D25E-3F4E-92D6-61733D12BB89}" type="datetime1">
              <a:rPr lang="de-DE" sz="800" smtClean="0"/>
              <a:t>28.05.2021</a:t>
            </a:fld>
            <a:endParaRPr lang="de-DE" sz="8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0994E3-B2C4-424A-829B-86A327CD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dirty="0" err="1"/>
              <a:t>Confidential</a:t>
            </a:r>
            <a:r>
              <a:rPr lang="de-DE" dirty="0"/>
              <a:t> - </a:t>
            </a:r>
            <a:r>
              <a:rPr lang="de-DE" dirty="0" err="1"/>
              <a:t>circulation</a:t>
            </a:r>
            <a:r>
              <a:rPr lang="de-DE" dirty="0"/>
              <a:t> and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SCHWEIZER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2B886E-71D7-CA48-899B-51C902038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r>
              <a:rPr lang="de-DE" dirty="0"/>
              <a:t>Seite </a:t>
            </a:r>
            <a:fld id="{603E3495-3791-CD40-BF60-5D86DA036580}" type="slidenum">
              <a:rPr lang="de-DE" smtClean="0"/>
              <a:pPr algn="r"/>
              <a:t>7</a:t>
            </a:fld>
            <a:endParaRPr lang="de-DE" dirty="0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71A1D0D9-907D-4F12-B226-ABA944B8F36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670" y="258830"/>
            <a:ext cx="6388138" cy="676509"/>
          </a:xfrm>
        </p:spPr>
        <p:txBody>
          <a:bodyPr/>
          <a:lstStyle/>
          <a:p>
            <a:r>
              <a:rPr lang="de-DE" dirty="0"/>
              <a:t>Berufsschule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452C04-D952-4C28-912B-7EC40D479D2B}"/>
              </a:ext>
            </a:extLst>
          </p:cNvPr>
          <p:cNvSpPr txBox="1"/>
          <p:nvPr/>
        </p:nvSpPr>
        <p:spPr>
          <a:xfrm>
            <a:off x="4648460" y="2803106"/>
            <a:ext cx="3054090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DE" sz="1600" b="1" dirty="0">
                <a:solidFill>
                  <a:srgbClr val="01274D"/>
                </a:solidFill>
              </a:rPr>
              <a:t>Art des Unterrichts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Duales System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8478C70-14A4-41F7-95BA-6F167323468A}"/>
              </a:ext>
            </a:extLst>
          </p:cNvPr>
          <p:cNvSpPr/>
          <p:nvPr/>
        </p:nvSpPr>
        <p:spPr>
          <a:xfrm>
            <a:off x="1219199" y="1128391"/>
            <a:ext cx="3352800" cy="159354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CAE8B4A-E83D-4B1F-85C9-45B0DEBA2DC4}"/>
              </a:ext>
            </a:extLst>
          </p:cNvPr>
          <p:cNvSpPr/>
          <p:nvPr/>
        </p:nvSpPr>
        <p:spPr>
          <a:xfrm>
            <a:off x="1219198" y="2727561"/>
            <a:ext cx="3352801" cy="1522674"/>
          </a:xfrm>
          <a:prstGeom prst="rect">
            <a:avLst/>
          </a:prstGeom>
          <a:noFill/>
          <a:ln w="19050">
            <a:solidFill>
              <a:srgbClr val="00E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EAE5E4-37FF-4866-95A1-59758AD0A421}"/>
              </a:ext>
            </a:extLst>
          </p:cNvPr>
          <p:cNvSpPr/>
          <p:nvPr/>
        </p:nvSpPr>
        <p:spPr>
          <a:xfrm>
            <a:off x="4572001" y="1131935"/>
            <a:ext cx="3352800" cy="1593543"/>
          </a:xfrm>
          <a:prstGeom prst="rect">
            <a:avLst/>
          </a:prstGeom>
          <a:noFill/>
          <a:ln w="19050">
            <a:solidFill>
              <a:srgbClr val="00E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C0A9D70-CE47-48A1-A7A8-3BA7A9FE3DBB}"/>
              </a:ext>
            </a:extLst>
          </p:cNvPr>
          <p:cNvSpPr/>
          <p:nvPr/>
        </p:nvSpPr>
        <p:spPr>
          <a:xfrm>
            <a:off x="4571999" y="2721611"/>
            <a:ext cx="3352801" cy="1528624"/>
          </a:xfrm>
          <a:prstGeom prst="rect">
            <a:avLst/>
          </a:prstGeom>
          <a:noFill/>
          <a:ln w="19050">
            <a:solidFill>
              <a:srgbClr val="00E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41B668-5219-4E21-8A64-C5F8ED84C4D9}"/>
              </a:ext>
            </a:extLst>
          </p:cNvPr>
          <p:cNvSpPr/>
          <p:nvPr/>
        </p:nvSpPr>
        <p:spPr>
          <a:xfrm>
            <a:off x="1269739" y="1187655"/>
            <a:ext cx="3175261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de-DE" sz="1600" b="1" dirty="0">
                <a:solidFill>
                  <a:srgbClr val="01274D"/>
                </a:solidFill>
              </a:rPr>
              <a:t>Berufsschule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Berufliche Schulen Schramberg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in Schramberg-Sulgen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7755F0-BE4A-447C-BFCB-50574015C76A}"/>
              </a:ext>
            </a:extLst>
          </p:cNvPr>
          <p:cNvSpPr/>
          <p:nvPr/>
        </p:nvSpPr>
        <p:spPr>
          <a:xfrm>
            <a:off x="4622539" y="1168063"/>
            <a:ext cx="317526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de-DE" sz="1600" b="1" dirty="0">
                <a:solidFill>
                  <a:srgbClr val="01274D"/>
                </a:solidFill>
              </a:rPr>
              <a:t>Wichtigste Unterrichtsfächer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Deutsch, Englisch, GK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Betriebswirtschaft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Steuerung und Kontrolle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Projektkompetenz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B689F6C-594B-4531-B61A-54BD452A14D2}"/>
              </a:ext>
            </a:extLst>
          </p:cNvPr>
          <p:cNvSpPr/>
          <p:nvPr/>
        </p:nvSpPr>
        <p:spPr>
          <a:xfrm>
            <a:off x="1269739" y="2914986"/>
            <a:ext cx="32257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de-DE" sz="1600" b="1" dirty="0">
                <a:solidFill>
                  <a:srgbClr val="01274D"/>
                </a:solidFill>
              </a:rPr>
              <a:t>Unterrichtszeiten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Wöchentlich ein Tag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Jede zweite Woche zwei Tage      </a:t>
            </a:r>
          </a:p>
          <a:p>
            <a:pPr>
              <a:spcBef>
                <a:spcPts val="400"/>
              </a:spcBef>
            </a:pPr>
            <a:r>
              <a:rPr lang="de-DE" sz="1600" dirty="0">
                <a:solidFill>
                  <a:srgbClr val="01274D"/>
                </a:solidFill>
              </a:rPr>
              <a:t>Pro Schultag ca. 8 Schulstunden</a:t>
            </a:r>
          </a:p>
        </p:txBody>
      </p:sp>
    </p:spTree>
    <p:extLst>
      <p:ext uri="{BB962C8B-B14F-4D97-AF65-F5344CB8AC3E}">
        <p14:creationId xmlns:p14="http://schemas.microsoft.com/office/powerpoint/2010/main" val="27029608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C3F118-E75F-4642-A16D-09698C731E9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de-DE" dirty="0"/>
              <a:t>Abteilungsdurchlauf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72B364-599C-4776-9953-B770AEC3B1B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Wareneingang &amp; Versand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Einkauf &amp; Ersatzteillager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Finance &amp; Controlling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Sales &amp; Marketing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Fertigungssteuerung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Personalabteilung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Media &amp; Communications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in allen kaufmännischen Abteilungen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2C0C87-D3D1-4814-9DA4-898B971A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3936-418E-0641-9858-CB40F66CC29C}" type="datetime1">
              <a:rPr lang="de-DE" smtClean="0">
                <a:solidFill>
                  <a:srgbClr val="01274D"/>
                </a:solidFill>
              </a:rPr>
              <a:pPr/>
              <a:t>28.05.2021</a:t>
            </a:fld>
            <a:endParaRPr lang="de-DE" dirty="0">
              <a:solidFill>
                <a:srgbClr val="01274D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5EACF6-DE35-4591-9F2C-85E1DF51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1274D"/>
                </a:solidFill>
              </a:rPr>
              <a:t>Confidential - circulation and Publication subject to prior approval by Schweizer Electronic AG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56AA50-7C29-48B3-9C95-614E787728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>
                <a:solidFill>
                  <a:srgbClr val="01274D"/>
                </a:solidFill>
              </a:rPr>
              <a:t>Seite </a:t>
            </a:r>
            <a:fld id="{603E3495-3791-CD40-BF60-5D86DA036580}" type="slidenum">
              <a:rPr lang="de-DE" smtClean="0">
                <a:solidFill>
                  <a:srgbClr val="01274D"/>
                </a:solidFill>
              </a:rPr>
              <a:pPr/>
              <a:t>8</a:t>
            </a:fld>
            <a:endParaRPr lang="de-DE" dirty="0">
              <a:solidFill>
                <a:srgbClr val="01274D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7840E3C-30D9-4ED2-99DD-B2BEF7758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4716" y="759809"/>
            <a:ext cx="4148703" cy="39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58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FF0AA6-B1D0-40B0-9EAB-4D6D8FA96A8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de-DE" dirty="0"/>
              <a:t>Einsatzmöglichkeiten nach der ausbildung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F63C7B-1761-4847-9D7C-753DFD8E90C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58774" y="1172256"/>
            <a:ext cx="7223126" cy="3523570"/>
          </a:xfrm>
        </p:spPr>
        <p:txBody>
          <a:bodyPr/>
          <a:lstStyle/>
          <a:p>
            <a:pPr marL="8042"/>
            <a:endParaRPr lang="de-DE" b="1" dirty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defRPr/>
            </a:pPr>
            <a:r>
              <a:rPr lang="de-DE" sz="1600" dirty="0"/>
              <a:t>Beschäftigung als </a:t>
            </a:r>
            <a:r>
              <a:rPr lang="de-DE" sz="1600" b="1" dirty="0"/>
              <a:t>kaufmännische/r Sachbearbeiter/in</a:t>
            </a:r>
            <a:r>
              <a:rPr lang="de-DE" sz="1600" dirty="0"/>
              <a:t> </a:t>
            </a:r>
            <a:r>
              <a:rPr lang="de-DE" sz="1600" dirty="0" err="1"/>
              <a:t>in</a:t>
            </a:r>
            <a:r>
              <a:rPr lang="de-DE" sz="1600" dirty="0"/>
              <a:t> der Abteilung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defRPr/>
            </a:pPr>
            <a:endParaRPr lang="de-DE" sz="1600" dirty="0"/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Einkauf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Vertrieb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Personalwesen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de-DE" sz="1600" dirty="0"/>
              <a:t>Buchhaltung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8465B5-17C8-46CE-89F6-8688B9F2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3936-418E-0641-9858-CB40F66CC29C}" type="datetime1">
              <a:rPr lang="de-DE" smtClean="0"/>
              <a:pPr/>
              <a:t>28.05.2021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35B644-B356-40AB-ACD1-02C125AA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Confidential - circulation and Publication subject to prior approval by SCHWEIZER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38755E-011F-43D3-B61D-05FC2C528FD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de-DE"/>
              <a:t>Seite </a:t>
            </a:r>
            <a:fld id="{603E3495-3791-CD40-BF60-5D86DA03658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3530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Schweizer01">
      <a:dk1>
        <a:srgbClr val="FEFFFF"/>
      </a:dk1>
      <a:lt1>
        <a:srgbClr val="FEFFFF"/>
      </a:lt1>
      <a:dk2>
        <a:srgbClr val="FEFFFF"/>
      </a:dk2>
      <a:lt2>
        <a:srgbClr val="FEFFFF"/>
      </a:lt2>
      <a:accent1>
        <a:srgbClr val="001D45"/>
      </a:accent1>
      <a:accent2>
        <a:srgbClr val="00B057"/>
      </a:accent2>
      <a:accent3>
        <a:srgbClr val="003D7B"/>
      </a:accent3>
      <a:accent4>
        <a:srgbClr val="CBEEFF"/>
      </a:accent4>
      <a:accent5>
        <a:srgbClr val="00E399"/>
      </a:accent5>
      <a:accent6>
        <a:srgbClr val="FEFFFF"/>
      </a:accent6>
      <a:hlink>
        <a:srgbClr val="FEFFFF"/>
      </a:hlink>
      <a:folHlink>
        <a:srgbClr val="FE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err="1" smtClean="0">
            <a:solidFill>
              <a:srgbClr val="0127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352</Words>
  <Application>Microsoft Office PowerPoint</Application>
  <PresentationFormat>Bildschirmpräsentation (16:9)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Teufel</dc:creator>
  <cp:lastModifiedBy>Moosmann Michael MMO</cp:lastModifiedBy>
  <cp:revision>146</cp:revision>
  <dcterms:created xsi:type="dcterms:W3CDTF">2020-09-18T12:28:10Z</dcterms:created>
  <dcterms:modified xsi:type="dcterms:W3CDTF">2021-05-28T07:32:41Z</dcterms:modified>
</cp:coreProperties>
</file>